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B8738-4D20-4BA1-BC25-1F5C9C30C40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571589-A930-4E88-8D5B-1AC71FA48E84}">
      <dgm:prSet/>
      <dgm:spPr/>
      <dgm:t>
        <a:bodyPr/>
        <a:lstStyle/>
        <a:p>
          <a:r>
            <a:rPr lang="it-IT"/>
            <a:t>Prossimità e alterità. Quanto contano la storia e la geografia?</a:t>
          </a:r>
          <a:endParaRPr lang="en-US"/>
        </a:p>
      </dgm:t>
    </dgm:pt>
    <dgm:pt modelId="{3DE79350-70AC-4923-A4B9-937ED9B22A7D}" type="parTrans" cxnId="{587D2F60-16B1-4AE7-B677-13B2280BE44C}">
      <dgm:prSet/>
      <dgm:spPr/>
      <dgm:t>
        <a:bodyPr/>
        <a:lstStyle/>
        <a:p>
          <a:endParaRPr lang="en-US"/>
        </a:p>
      </dgm:t>
    </dgm:pt>
    <dgm:pt modelId="{410C0CFE-897C-4A1E-A6DF-F97138A2A647}" type="sibTrans" cxnId="{587D2F60-16B1-4AE7-B677-13B2280BE44C}">
      <dgm:prSet/>
      <dgm:spPr/>
      <dgm:t>
        <a:bodyPr/>
        <a:lstStyle/>
        <a:p>
          <a:endParaRPr lang="en-US"/>
        </a:p>
      </dgm:t>
    </dgm:pt>
    <dgm:pt modelId="{D7EC41D6-298A-4E63-998C-9904478FFD3F}">
      <dgm:prSet/>
      <dgm:spPr/>
      <dgm:t>
        <a:bodyPr/>
        <a:lstStyle/>
        <a:p>
          <a:r>
            <a:rPr lang="it-IT"/>
            <a:t>Costruzione dell’Europa politica VS costruzione dello stato nazionale: il dilemma dell’asincronia</a:t>
          </a:r>
          <a:endParaRPr lang="en-US"/>
        </a:p>
      </dgm:t>
    </dgm:pt>
    <dgm:pt modelId="{480754F7-8B3B-469D-8491-02A273CC5E76}" type="parTrans" cxnId="{591455C1-EF90-4713-A1ED-6CB103956ED4}">
      <dgm:prSet/>
      <dgm:spPr/>
      <dgm:t>
        <a:bodyPr/>
        <a:lstStyle/>
        <a:p>
          <a:endParaRPr lang="en-US"/>
        </a:p>
      </dgm:t>
    </dgm:pt>
    <dgm:pt modelId="{6E7D7658-591C-452C-B26E-FCFC39CCE380}" type="sibTrans" cxnId="{591455C1-EF90-4713-A1ED-6CB103956ED4}">
      <dgm:prSet/>
      <dgm:spPr/>
      <dgm:t>
        <a:bodyPr/>
        <a:lstStyle/>
        <a:p>
          <a:endParaRPr lang="en-US"/>
        </a:p>
      </dgm:t>
    </dgm:pt>
    <dgm:pt modelId="{D8B71700-A144-47FD-ACCE-D09490C66EAB}">
      <dgm:prSet/>
      <dgm:spPr/>
      <dgm:t>
        <a:bodyPr/>
        <a:lstStyle/>
        <a:p>
          <a:r>
            <a:rPr lang="it-IT"/>
            <a:t>La Russia 1991-2021: da spettro/monito negativo a modello di riqualificazione valoriale conservatrice. </a:t>
          </a:r>
          <a:endParaRPr lang="en-US"/>
        </a:p>
      </dgm:t>
    </dgm:pt>
    <dgm:pt modelId="{F11F5C6C-B532-4F27-9142-E921B51F6903}" type="parTrans" cxnId="{0B188EC9-8692-4542-B5B1-90078BE48EBF}">
      <dgm:prSet/>
      <dgm:spPr/>
      <dgm:t>
        <a:bodyPr/>
        <a:lstStyle/>
        <a:p>
          <a:endParaRPr lang="en-US"/>
        </a:p>
      </dgm:t>
    </dgm:pt>
    <dgm:pt modelId="{7FEE26C0-B899-464C-8CB9-C45F3B90BCFD}" type="sibTrans" cxnId="{0B188EC9-8692-4542-B5B1-90078BE48EBF}">
      <dgm:prSet/>
      <dgm:spPr/>
      <dgm:t>
        <a:bodyPr/>
        <a:lstStyle/>
        <a:p>
          <a:endParaRPr lang="en-US"/>
        </a:p>
      </dgm:t>
    </dgm:pt>
    <dgm:pt modelId="{055F7242-436A-4EFE-8C8C-4AFD8C5F27BC}">
      <dgm:prSet/>
      <dgm:spPr/>
      <dgm:t>
        <a:bodyPr/>
        <a:lstStyle/>
        <a:p>
          <a:r>
            <a:rPr lang="it-IT"/>
            <a:t>L’Ungheria di Viktor Or</a:t>
          </a:r>
          <a:r>
            <a:rPr lang="hu-HU"/>
            <a:t>bán: la chiave per comprendere la</a:t>
          </a:r>
          <a:r>
            <a:rPr lang="it-IT"/>
            <a:t> compatibilità fra nazionalismo e globalizzazione, identitarismo etnico e accettazione delle regole del capitalismo globale</a:t>
          </a:r>
          <a:endParaRPr lang="en-US"/>
        </a:p>
      </dgm:t>
    </dgm:pt>
    <dgm:pt modelId="{C22760D1-2704-4AE0-AB45-FDEA1BE97616}" type="parTrans" cxnId="{618814B1-2ECD-44F8-B4BD-AA926E78109D}">
      <dgm:prSet/>
      <dgm:spPr/>
      <dgm:t>
        <a:bodyPr/>
        <a:lstStyle/>
        <a:p>
          <a:endParaRPr lang="en-US"/>
        </a:p>
      </dgm:t>
    </dgm:pt>
    <dgm:pt modelId="{9DEF276F-B146-4EFF-8C72-C2A95B6CEB44}" type="sibTrans" cxnId="{618814B1-2ECD-44F8-B4BD-AA926E78109D}">
      <dgm:prSet/>
      <dgm:spPr/>
      <dgm:t>
        <a:bodyPr/>
        <a:lstStyle/>
        <a:p>
          <a:endParaRPr lang="en-US"/>
        </a:p>
      </dgm:t>
    </dgm:pt>
    <dgm:pt modelId="{E94D4C45-1CED-4319-8385-D3146FA33BD5}">
      <dgm:prSet/>
      <dgm:spPr/>
      <dgm:t>
        <a:bodyPr/>
        <a:lstStyle/>
        <a:p>
          <a:r>
            <a:rPr lang="it-IT"/>
            <a:t>Valori europei/cittadinanza europea: impalpabili e «liquidi» nel contesto delle semiperiferie del continente</a:t>
          </a:r>
          <a:endParaRPr lang="en-US"/>
        </a:p>
      </dgm:t>
    </dgm:pt>
    <dgm:pt modelId="{2BB031BF-5416-4C1A-8B7F-886F7A0EDB31}" type="parTrans" cxnId="{4C2B4B0A-C6F3-4A07-B377-B692ADD2CE8D}">
      <dgm:prSet/>
      <dgm:spPr/>
      <dgm:t>
        <a:bodyPr/>
        <a:lstStyle/>
        <a:p>
          <a:endParaRPr lang="en-US"/>
        </a:p>
      </dgm:t>
    </dgm:pt>
    <dgm:pt modelId="{2D26C97E-89E8-49D8-98E7-76E9537CE07C}" type="sibTrans" cxnId="{4C2B4B0A-C6F3-4A07-B377-B692ADD2CE8D}">
      <dgm:prSet/>
      <dgm:spPr/>
      <dgm:t>
        <a:bodyPr/>
        <a:lstStyle/>
        <a:p>
          <a:endParaRPr lang="en-US"/>
        </a:p>
      </dgm:t>
    </dgm:pt>
    <dgm:pt modelId="{F1BAD9E3-96DC-4A33-A0FB-B44370716913}" type="pres">
      <dgm:prSet presAssocID="{762B8738-4D20-4BA1-BC25-1F5C9C30C40D}" presName="vert0" presStyleCnt="0">
        <dgm:presLayoutVars>
          <dgm:dir/>
          <dgm:animOne val="branch"/>
          <dgm:animLvl val="lvl"/>
        </dgm:presLayoutVars>
      </dgm:prSet>
      <dgm:spPr/>
    </dgm:pt>
    <dgm:pt modelId="{CF7DC0D1-7D9F-4081-A906-C9E5C8059A82}" type="pres">
      <dgm:prSet presAssocID="{51571589-A930-4E88-8D5B-1AC71FA48E84}" presName="thickLine" presStyleLbl="alignNode1" presStyleIdx="0" presStyleCnt="5"/>
      <dgm:spPr/>
    </dgm:pt>
    <dgm:pt modelId="{41882A9A-74E9-4131-BB7E-9CFF95C52C3B}" type="pres">
      <dgm:prSet presAssocID="{51571589-A930-4E88-8D5B-1AC71FA48E84}" presName="horz1" presStyleCnt="0"/>
      <dgm:spPr/>
    </dgm:pt>
    <dgm:pt modelId="{4D85675E-575E-4646-AFC2-CE95C5F4DD60}" type="pres">
      <dgm:prSet presAssocID="{51571589-A930-4E88-8D5B-1AC71FA48E84}" presName="tx1" presStyleLbl="revTx" presStyleIdx="0" presStyleCnt="5"/>
      <dgm:spPr/>
    </dgm:pt>
    <dgm:pt modelId="{0B3FE9EF-B8DC-4C25-8DE6-8E89430BBE3D}" type="pres">
      <dgm:prSet presAssocID="{51571589-A930-4E88-8D5B-1AC71FA48E84}" presName="vert1" presStyleCnt="0"/>
      <dgm:spPr/>
    </dgm:pt>
    <dgm:pt modelId="{B5D0E49B-A310-4B3B-9F09-35696249EC1F}" type="pres">
      <dgm:prSet presAssocID="{D7EC41D6-298A-4E63-998C-9904478FFD3F}" presName="thickLine" presStyleLbl="alignNode1" presStyleIdx="1" presStyleCnt="5"/>
      <dgm:spPr/>
    </dgm:pt>
    <dgm:pt modelId="{FC698690-298E-46B9-835E-1C2EC9631E12}" type="pres">
      <dgm:prSet presAssocID="{D7EC41D6-298A-4E63-998C-9904478FFD3F}" presName="horz1" presStyleCnt="0"/>
      <dgm:spPr/>
    </dgm:pt>
    <dgm:pt modelId="{A194B7E0-52C6-47B0-85C3-C3BDDFCEDD3B}" type="pres">
      <dgm:prSet presAssocID="{D7EC41D6-298A-4E63-998C-9904478FFD3F}" presName="tx1" presStyleLbl="revTx" presStyleIdx="1" presStyleCnt="5"/>
      <dgm:spPr/>
    </dgm:pt>
    <dgm:pt modelId="{636D36FF-4491-4369-AF93-7120A441E829}" type="pres">
      <dgm:prSet presAssocID="{D7EC41D6-298A-4E63-998C-9904478FFD3F}" presName="vert1" presStyleCnt="0"/>
      <dgm:spPr/>
    </dgm:pt>
    <dgm:pt modelId="{EE42EE2F-A81B-4ACB-B8B0-619CB50BA2FE}" type="pres">
      <dgm:prSet presAssocID="{D8B71700-A144-47FD-ACCE-D09490C66EAB}" presName="thickLine" presStyleLbl="alignNode1" presStyleIdx="2" presStyleCnt="5"/>
      <dgm:spPr/>
    </dgm:pt>
    <dgm:pt modelId="{66DE0E10-416D-4FCF-8472-B7758EDFE4CE}" type="pres">
      <dgm:prSet presAssocID="{D8B71700-A144-47FD-ACCE-D09490C66EAB}" presName="horz1" presStyleCnt="0"/>
      <dgm:spPr/>
    </dgm:pt>
    <dgm:pt modelId="{3097BFC9-D49E-403B-9E17-DF3811B2634D}" type="pres">
      <dgm:prSet presAssocID="{D8B71700-A144-47FD-ACCE-D09490C66EAB}" presName="tx1" presStyleLbl="revTx" presStyleIdx="2" presStyleCnt="5"/>
      <dgm:spPr/>
    </dgm:pt>
    <dgm:pt modelId="{2A7A6875-5836-4E71-9CB1-72255657E0D7}" type="pres">
      <dgm:prSet presAssocID="{D8B71700-A144-47FD-ACCE-D09490C66EAB}" presName="vert1" presStyleCnt="0"/>
      <dgm:spPr/>
    </dgm:pt>
    <dgm:pt modelId="{4568867F-6158-4911-AEE8-DA534825512A}" type="pres">
      <dgm:prSet presAssocID="{055F7242-436A-4EFE-8C8C-4AFD8C5F27BC}" presName="thickLine" presStyleLbl="alignNode1" presStyleIdx="3" presStyleCnt="5"/>
      <dgm:spPr/>
    </dgm:pt>
    <dgm:pt modelId="{9CF6EC05-E268-45A0-8E2A-B141BEA469BD}" type="pres">
      <dgm:prSet presAssocID="{055F7242-436A-4EFE-8C8C-4AFD8C5F27BC}" presName="horz1" presStyleCnt="0"/>
      <dgm:spPr/>
    </dgm:pt>
    <dgm:pt modelId="{4B2425A3-09AC-438E-BB2C-08A4E8DB520E}" type="pres">
      <dgm:prSet presAssocID="{055F7242-436A-4EFE-8C8C-4AFD8C5F27BC}" presName="tx1" presStyleLbl="revTx" presStyleIdx="3" presStyleCnt="5"/>
      <dgm:spPr/>
    </dgm:pt>
    <dgm:pt modelId="{74F2593A-AAA8-42BC-AA2B-C1AFDDA998B5}" type="pres">
      <dgm:prSet presAssocID="{055F7242-436A-4EFE-8C8C-4AFD8C5F27BC}" presName="vert1" presStyleCnt="0"/>
      <dgm:spPr/>
    </dgm:pt>
    <dgm:pt modelId="{C9858637-8665-4E4A-934B-1C9117DC2F07}" type="pres">
      <dgm:prSet presAssocID="{E94D4C45-1CED-4319-8385-D3146FA33BD5}" presName="thickLine" presStyleLbl="alignNode1" presStyleIdx="4" presStyleCnt="5"/>
      <dgm:spPr/>
    </dgm:pt>
    <dgm:pt modelId="{00C93688-2FA7-4F7A-B828-2F8F5C398EB0}" type="pres">
      <dgm:prSet presAssocID="{E94D4C45-1CED-4319-8385-D3146FA33BD5}" presName="horz1" presStyleCnt="0"/>
      <dgm:spPr/>
    </dgm:pt>
    <dgm:pt modelId="{B115C9DA-E404-4D18-A1A5-71E0E5FC787B}" type="pres">
      <dgm:prSet presAssocID="{E94D4C45-1CED-4319-8385-D3146FA33BD5}" presName="tx1" presStyleLbl="revTx" presStyleIdx="4" presStyleCnt="5"/>
      <dgm:spPr/>
    </dgm:pt>
    <dgm:pt modelId="{F0CFAED2-C4A8-4B2C-A14E-CF6E3AA84A39}" type="pres">
      <dgm:prSet presAssocID="{E94D4C45-1CED-4319-8385-D3146FA33BD5}" presName="vert1" presStyleCnt="0"/>
      <dgm:spPr/>
    </dgm:pt>
  </dgm:ptLst>
  <dgm:cxnLst>
    <dgm:cxn modelId="{4C2B4B0A-C6F3-4A07-B377-B692ADD2CE8D}" srcId="{762B8738-4D20-4BA1-BC25-1F5C9C30C40D}" destId="{E94D4C45-1CED-4319-8385-D3146FA33BD5}" srcOrd="4" destOrd="0" parTransId="{2BB031BF-5416-4C1A-8B7F-886F7A0EDB31}" sibTransId="{2D26C97E-89E8-49D8-98E7-76E9537CE07C}"/>
    <dgm:cxn modelId="{587D2F60-16B1-4AE7-B677-13B2280BE44C}" srcId="{762B8738-4D20-4BA1-BC25-1F5C9C30C40D}" destId="{51571589-A930-4E88-8D5B-1AC71FA48E84}" srcOrd="0" destOrd="0" parTransId="{3DE79350-70AC-4923-A4B9-937ED9B22A7D}" sibTransId="{410C0CFE-897C-4A1E-A6DF-F97138A2A647}"/>
    <dgm:cxn modelId="{782EBD63-F1F9-45D2-9EC9-1C9C9D35ED6E}" type="presOf" srcId="{E94D4C45-1CED-4319-8385-D3146FA33BD5}" destId="{B115C9DA-E404-4D18-A1A5-71E0E5FC787B}" srcOrd="0" destOrd="0" presId="urn:microsoft.com/office/officeart/2008/layout/LinedList"/>
    <dgm:cxn modelId="{783DA779-D730-4849-8C34-11FCFCEA39DE}" type="presOf" srcId="{D7EC41D6-298A-4E63-998C-9904478FFD3F}" destId="{A194B7E0-52C6-47B0-85C3-C3BDDFCEDD3B}" srcOrd="0" destOrd="0" presId="urn:microsoft.com/office/officeart/2008/layout/LinedList"/>
    <dgm:cxn modelId="{2AE3B885-7B68-48F8-86B1-75508057D0D4}" type="presOf" srcId="{51571589-A930-4E88-8D5B-1AC71FA48E84}" destId="{4D85675E-575E-4646-AFC2-CE95C5F4DD60}" srcOrd="0" destOrd="0" presId="urn:microsoft.com/office/officeart/2008/layout/LinedList"/>
    <dgm:cxn modelId="{D0729F87-DCA8-45D8-8A71-1A3507187DC7}" type="presOf" srcId="{055F7242-436A-4EFE-8C8C-4AFD8C5F27BC}" destId="{4B2425A3-09AC-438E-BB2C-08A4E8DB520E}" srcOrd="0" destOrd="0" presId="urn:microsoft.com/office/officeart/2008/layout/LinedList"/>
    <dgm:cxn modelId="{548E7E93-5BA3-4BBF-8CE8-39C9BB81734C}" type="presOf" srcId="{D8B71700-A144-47FD-ACCE-D09490C66EAB}" destId="{3097BFC9-D49E-403B-9E17-DF3811B2634D}" srcOrd="0" destOrd="0" presId="urn:microsoft.com/office/officeart/2008/layout/LinedList"/>
    <dgm:cxn modelId="{2D221F94-E41D-4936-822A-8B435AB79ECA}" type="presOf" srcId="{762B8738-4D20-4BA1-BC25-1F5C9C30C40D}" destId="{F1BAD9E3-96DC-4A33-A0FB-B44370716913}" srcOrd="0" destOrd="0" presId="urn:microsoft.com/office/officeart/2008/layout/LinedList"/>
    <dgm:cxn modelId="{618814B1-2ECD-44F8-B4BD-AA926E78109D}" srcId="{762B8738-4D20-4BA1-BC25-1F5C9C30C40D}" destId="{055F7242-436A-4EFE-8C8C-4AFD8C5F27BC}" srcOrd="3" destOrd="0" parTransId="{C22760D1-2704-4AE0-AB45-FDEA1BE97616}" sibTransId="{9DEF276F-B146-4EFF-8C72-C2A95B6CEB44}"/>
    <dgm:cxn modelId="{591455C1-EF90-4713-A1ED-6CB103956ED4}" srcId="{762B8738-4D20-4BA1-BC25-1F5C9C30C40D}" destId="{D7EC41D6-298A-4E63-998C-9904478FFD3F}" srcOrd="1" destOrd="0" parTransId="{480754F7-8B3B-469D-8491-02A273CC5E76}" sibTransId="{6E7D7658-591C-452C-B26E-FCFC39CCE380}"/>
    <dgm:cxn modelId="{0B188EC9-8692-4542-B5B1-90078BE48EBF}" srcId="{762B8738-4D20-4BA1-BC25-1F5C9C30C40D}" destId="{D8B71700-A144-47FD-ACCE-D09490C66EAB}" srcOrd="2" destOrd="0" parTransId="{F11F5C6C-B532-4F27-9142-E921B51F6903}" sibTransId="{7FEE26C0-B899-464C-8CB9-C45F3B90BCFD}"/>
    <dgm:cxn modelId="{88B14001-BBA5-40A0-BBA0-D98477DFF90D}" type="presParOf" srcId="{F1BAD9E3-96DC-4A33-A0FB-B44370716913}" destId="{CF7DC0D1-7D9F-4081-A906-C9E5C8059A82}" srcOrd="0" destOrd="0" presId="urn:microsoft.com/office/officeart/2008/layout/LinedList"/>
    <dgm:cxn modelId="{13C41285-56AE-4E97-BD78-3B7106A7F79D}" type="presParOf" srcId="{F1BAD9E3-96DC-4A33-A0FB-B44370716913}" destId="{41882A9A-74E9-4131-BB7E-9CFF95C52C3B}" srcOrd="1" destOrd="0" presId="urn:microsoft.com/office/officeart/2008/layout/LinedList"/>
    <dgm:cxn modelId="{B90611F5-FCC6-40AB-8128-DAADA67B60F5}" type="presParOf" srcId="{41882A9A-74E9-4131-BB7E-9CFF95C52C3B}" destId="{4D85675E-575E-4646-AFC2-CE95C5F4DD60}" srcOrd="0" destOrd="0" presId="urn:microsoft.com/office/officeart/2008/layout/LinedList"/>
    <dgm:cxn modelId="{1E38EF19-68E7-42A0-8CF2-1A3D5B7AEEED}" type="presParOf" srcId="{41882A9A-74E9-4131-BB7E-9CFF95C52C3B}" destId="{0B3FE9EF-B8DC-4C25-8DE6-8E89430BBE3D}" srcOrd="1" destOrd="0" presId="urn:microsoft.com/office/officeart/2008/layout/LinedList"/>
    <dgm:cxn modelId="{D5E11761-6BA8-4756-A123-F2AC5E2AC137}" type="presParOf" srcId="{F1BAD9E3-96DC-4A33-A0FB-B44370716913}" destId="{B5D0E49B-A310-4B3B-9F09-35696249EC1F}" srcOrd="2" destOrd="0" presId="urn:microsoft.com/office/officeart/2008/layout/LinedList"/>
    <dgm:cxn modelId="{38A8B4EE-B670-4A0B-9261-B50727C9CD45}" type="presParOf" srcId="{F1BAD9E3-96DC-4A33-A0FB-B44370716913}" destId="{FC698690-298E-46B9-835E-1C2EC9631E12}" srcOrd="3" destOrd="0" presId="urn:microsoft.com/office/officeart/2008/layout/LinedList"/>
    <dgm:cxn modelId="{685C919A-AFA5-4E07-B0D1-A4903CC1D41A}" type="presParOf" srcId="{FC698690-298E-46B9-835E-1C2EC9631E12}" destId="{A194B7E0-52C6-47B0-85C3-C3BDDFCEDD3B}" srcOrd="0" destOrd="0" presId="urn:microsoft.com/office/officeart/2008/layout/LinedList"/>
    <dgm:cxn modelId="{6FF5D4B5-BF69-4BC3-8F7D-61E2573D83C9}" type="presParOf" srcId="{FC698690-298E-46B9-835E-1C2EC9631E12}" destId="{636D36FF-4491-4369-AF93-7120A441E829}" srcOrd="1" destOrd="0" presId="urn:microsoft.com/office/officeart/2008/layout/LinedList"/>
    <dgm:cxn modelId="{D35B7F8E-AB65-4476-A1AC-94BE579D3541}" type="presParOf" srcId="{F1BAD9E3-96DC-4A33-A0FB-B44370716913}" destId="{EE42EE2F-A81B-4ACB-B8B0-619CB50BA2FE}" srcOrd="4" destOrd="0" presId="urn:microsoft.com/office/officeart/2008/layout/LinedList"/>
    <dgm:cxn modelId="{63FCCA05-DD08-428A-8781-824511DA9BDB}" type="presParOf" srcId="{F1BAD9E3-96DC-4A33-A0FB-B44370716913}" destId="{66DE0E10-416D-4FCF-8472-B7758EDFE4CE}" srcOrd="5" destOrd="0" presId="urn:microsoft.com/office/officeart/2008/layout/LinedList"/>
    <dgm:cxn modelId="{0E4C9DAD-4961-40B7-9CF9-42B4795782E0}" type="presParOf" srcId="{66DE0E10-416D-4FCF-8472-B7758EDFE4CE}" destId="{3097BFC9-D49E-403B-9E17-DF3811B2634D}" srcOrd="0" destOrd="0" presId="urn:microsoft.com/office/officeart/2008/layout/LinedList"/>
    <dgm:cxn modelId="{A3DBAFA5-1DC2-4099-9739-2E77DB067B87}" type="presParOf" srcId="{66DE0E10-416D-4FCF-8472-B7758EDFE4CE}" destId="{2A7A6875-5836-4E71-9CB1-72255657E0D7}" srcOrd="1" destOrd="0" presId="urn:microsoft.com/office/officeart/2008/layout/LinedList"/>
    <dgm:cxn modelId="{3649CB4A-49C3-4C23-8E2D-04F51F0B8FD2}" type="presParOf" srcId="{F1BAD9E3-96DC-4A33-A0FB-B44370716913}" destId="{4568867F-6158-4911-AEE8-DA534825512A}" srcOrd="6" destOrd="0" presId="urn:microsoft.com/office/officeart/2008/layout/LinedList"/>
    <dgm:cxn modelId="{9C54EA70-66EC-489E-ABF5-E5C7DC95F7E8}" type="presParOf" srcId="{F1BAD9E3-96DC-4A33-A0FB-B44370716913}" destId="{9CF6EC05-E268-45A0-8E2A-B141BEA469BD}" srcOrd="7" destOrd="0" presId="urn:microsoft.com/office/officeart/2008/layout/LinedList"/>
    <dgm:cxn modelId="{4E5F441B-CD9C-4326-986E-52BB5F29133C}" type="presParOf" srcId="{9CF6EC05-E268-45A0-8E2A-B141BEA469BD}" destId="{4B2425A3-09AC-438E-BB2C-08A4E8DB520E}" srcOrd="0" destOrd="0" presId="urn:microsoft.com/office/officeart/2008/layout/LinedList"/>
    <dgm:cxn modelId="{A3732CEE-14C9-4F19-A800-19E1B40DACC0}" type="presParOf" srcId="{9CF6EC05-E268-45A0-8E2A-B141BEA469BD}" destId="{74F2593A-AAA8-42BC-AA2B-C1AFDDA998B5}" srcOrd="1" destOrd="0" presId="urn:microsoft.com/office/officeart/2008/layout/LinedList"/>
    <dgm:cxn modelId="{F8F8DEAA-0C45-4D84-B831-32F7F10D6FF6}" type="presParOf" srcId="{F1BAD9E3-96DC-4A33-A0FB-B44370716913}" destId="{C9858637-8665-4E4A-934B-1C9117DC2F07}" srcOrd="8" destOrd="0" presId="urn:microsoft.com/office/officeart/2008/layout/LinedList"/>
    <dgm:cxn modelId="{4ED729A1-EB33-450E-A8AB-48A7C9649F63}" type="presParOf" srcId="{F1BAD9E3-96DC-4A33-A0FB-B44370716913}" destId="{00C93688-2FA7-4F7A-B828-2F8F5C398EB0}" srcOrd="9" destOrd="0" presId="urn:microsoft.com/office/officeart/2008/layout/LinedList"/>
    <dgm:cxn modelId="{F0D39401-E306-47BE-8CEE-3AD65DBF3B69}" type="presParOf" srcId="{00C93688-2FA7-4F7A-B828-2F8F5C398EB0}" destId="{B115C9DA-E404-4D18-A1A5-71E0E5FC787B}" srcOrd="0" destOrd="0" presId="urn:microsoft.com/office/officeart/2008/layout/LinedList"/>
    <dgm:cxn modelId="{30DEC065-7335-4C0D-A4A8-A840013E2790}" type="presParOf" srcId="{00C93688-2FA7-4F7A-B828-2F8F5C398EB0}" destId="{F0CFAED2-C4A8-4B2C-A14E-CF6E3AA84A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DC0D1-7D9F-4081-A906-C9E5C8059A82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5675E-575E-4646-AFC2-CE95C5F4DD60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Prossimità e alterità. Quanto contano la storia e la geografia?</a:t>
          </a:r>
          <a:endParaRPr lang="en-US" sz="2000" kern="1200"/>
        </a:p>
      </dsp:txBody>
      <dsp:txXfrm>
        <a:off x="0" y="689"/>
        <a:ext cx="6797675" cy="1129706"/>
      </dsp:txXfrm>
    </dsp:sp>
    <dsp:sp modelId="{B5D0E49B-A310-4B3B-9F09-35696249EC1F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B7E0-52C6-47B0-85C3-C3BDDFCEDD3B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Costruzione dell’Europa politica VS costruzione dello stato nazionale: il dilemma dell’asincronia</a:t>
          </a:r>
          <a:endParaRPr lang="en-US" sz="2000" kern="1200"/>
        </a:p>
      </dsp:txBody>
      <dsp:txXfrm>
        <a:off x="0" y="1130396"/>
        <a:ext cx="6797675" cy="1129706"/>
      </dsp:txXfrm>
    </dsp:sp>
    <dsp:sp modelId="{EE42EE2F-A81B-4ACB-B8B0-619CB50BA2FE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7BFC9-D49E-403B-9E17-DF3811B2634D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La Russia 1991-2021: da spettro/monito negativo a modello di riqualificazione valoriale conservatrice. </a:t>
          </a:r>
          <a:endParaRPr lang="en-US" sz="2000" kern="1200"/>
        </a:p>
      </dsp:txBody>
      <dsp:txXfrm>
        <a:off x="0" y="2260102"/>
        <a:ext cx="6797675" cy="1129706"/>
      </dsp:txXfrm>
    </dsp:sp>
    <dsp:sp modelId="{4568867F-6158-4911-AEE8-DA534825512A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425A3-09AC-438E-BB2C-08A4E8DB520E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L’Ungheria di Viktor Or</a:t>
          </a:r>
          <a:r>
            <a:rPr lang="hu-HU" sz="2000" kern="1200"/>
            <a:t>bán: la chiave per comprendere la</a:t>
          </a:r>
          <a:r>
            <a:rPr lang="it-IT" sz="2000" kern="1200"/>
            <a:t> compatibilità fra nazionalismo e globalizzazione, identitarismo etnico e accettazione delle regole del capitalismo globale</a:t>
          </a:r>
          <a:endParaRPr lang="en-US" sz="2000" kern="1200"/>
        </a:p>
      </dsp:txBody>
      <dsp:txXfrm>
        <a:off x="0" y="3389809"/>
        <a:ext cx="6797675" cy="1129706"/>
      </dsp:txXfrm>
    </dsp:sp>
    <dsp:sp modelId="{C9858637-8665-4E4A-934B-1C9117DC2F07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5C9DA-E404-4D18-A1A5-71E0E5FC787B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Valori europei/cittadinanza europea: impalpabili e «liquidi» nel contesto delle semiperiferie del continente</a:t>
          </a:r>
          <a:endParaRPr lang="en-US" sz="2000" kern="1200"/>
        </a:p>
      </dsp:txBody>
      <dsp:txXfrm>
        <a:off x="0" y="4519515"/>
        <a:ext cx="6797675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3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58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5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52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15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0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27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6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5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0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6F1FEF-EA91-4CE5-92BD-59B2B6FBFF4B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88D769-1CB3-4FA7-BA84-C846333E1BF1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forum.org/2018/10/29/eastern-and-western-europeans-differ-on-importance-of-religion-views-of-minorities-and-key-social-issu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BF0CE3-801E-42E3-9AE5-A787D1C93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it-IT" sz="6800" b="1"/>
              <a:t>Le radici della cittadinza europea.</a:t>
            </a:r>
            <a:br>
              <a:rPr lang="it-IT" sz="6800" b="1"/>
            </a:br>
            <a:r>
              <a:rPr lang="it-IT" sz="6800" b="1"/>
              <a:t>Forlì, 30 settembre 2021.</a:t>
            </a:r>
            <a:br>
              <a:rPr lang="it-IT" sz="6800" b="1"/>
            </a:br>
            <a:r>
              <a:rPr lang="it-IT" sz="6800" b="1"/>
              <a:t>#EUTECHLABS</a:t>
            </a:r>
            <a:endParaRPr lang="hu-HU" sz="68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2015B8-6403-4C2E-9372-EFDAE5034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it-IT" sz="1500">
              <a:solidFill>
                <a:srgbClr val="FFFFFF"/>
              </a:solidFill>
            </a:endParaRPr>
          </a:p>
          <a:p>
            <a:r>
              <a:rPr lang="hu-HU" sz="1500">
                <a:solidFill>
                  <a:srgbClr val="FFFFFF"/>
                </a:solidFill>
              </a:rPr>
              <a:t>Stefano Bottoni</a:t>
            </a:r>
          </a:p>
          <a:p>
            <a:r>
              <a:rPr lang="hu-HU" sz="1500">
                <a:solidFill>
                  <a:srgbClr val="FFFFFF"/>
                </a:solidFill>
              </a:rPr>
              <a:t>Uni</a:t>
            </a:r>
            <a:r>
              <a:rPr lang="it-IT" sz="1500">
                <a:solidFill>
                  <a:srgbClr val="FFFFFF"/>
                </a:solidFill>
              </a:rPr>
              <a:t>versità di Firenze</a:t>
            </a:r>
            <a:endParaRPr lang="hu-HU" sz="15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8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13BAE733-0ABB-48C3-ABA4-C369A1DA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un lato: un cambiamento totale, una riunificazione di fatto</a:t>
            </a:r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48A7ADF-7782-457C-9E90-76A2C520F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L’Europa della Guerra fredda</a:t>
            </a:r>
            <a:endParaRPr lang="hu-HU" dirty="0"/>
          </a:p>
        </p:txBody>
      </p:sp>
      <p:pic>
        <p:nvPicPr>
          <p:cNvPr id="16" name="Tartalom helye 15" descr="A képen térkép látható&#10;&#10;Automatikusan generált leírás">
            <a:extLst>
              <a:ext uri="{FF2B5EF4-FFF2-40B4-BE49-F238E27FC236}">
                <a16:creationId xmlns:a16="http://schemas.microsoft.com/office/drawing/2014/main" id="{01C8F1A0-6E95-4B8C-8190-600C18F6A4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2582863"/>
            <a:ext cx="5394916" cy="3642838"/>
          </a:xfrm>
        </p:spPr>
      </p:pic>
      <p:sp>
        <p:nvSpPr>
          <p:cNvPr id="12" name="Szöveg helye 11">
            <a:extLst>
              <a:ext uri="{FF2B5EF4-FFF2-40B4-BE49-F238E27FC236}">
                <a16:creationId xmlns:a16="http://schemas.microsoft.com/office/drawing/2014/main" id="{D566C314-7C80-492A-BA1B-5A6D06E9A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L’Europa di oggi</a:t>
            </a:r>
            <a:endParaRPr lang="hu-HU" dirty="0"/>
          </a:p>
        </p:txBody>
      </p:sp>
      <p:pic>
        <p:nvPicPr>
          <p:cNvPr id="18" name="Tartalom helye 17" descr="A képen térkép látható&#10;&#10;Automatikusan generált leírás">
            <a:extLst>
              <a:ext uri="{FF2B5EF4-FFF2-40B4-BE49-F238E27FC236}">
                <a16:creationId xmlns:a16="http://schemas.microsoft.com/office/drawing/2014/main" id="{32B633C0-171F-4BCC-880B-60BB3AE922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685718"/>
            <a:ext cx="5814877" cy="3539983"/>
          </a:xfrm>
        </p:spPr>
      </p:pic>
    </p:spTree>
    <p:extLst>
      <p:ext uri="{BB962C8B-B14F-4D97-AF65-F5344CB8AC3E}">
        <p14:creationId xmlns:p14="http://schemas.microsoft.com/office/powerpoint/2010/main" val="20629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9A3E2-5F06-4D46-9A32-EED6EA1C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realtà le differenze restano palpabili...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8A6503-D829-4F6A-9380-858A51940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Nello sviluppo economico (dati 2017)</a:t>
            </a:r>
            <a:endParaRPr lang="hu-HU" dirty="0"/>
          </a:p>
        </p:txBody>
      </p:sp>
      <p:pic>
        <p:nvPicPr>
          <p:cNvPr id="8" name="Tartalom helye 7" descr="A képen térkép látható&#10;&#10;Automatikusan generált leírás">
            <a:extLst>
              <a:ext uri="{FF2B5EF4-FFF2-40B4-BE49-F238E27FC236}">
                <a16:creationId xmlns:a16="http://schemas.microsoft.com/office/drawing/2014/main" id="{7029B612-A9D5-450F-9259-16F97214B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4"/>
            <a:ext cx="5822475" cy="4352925"/>
          </a:xfr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6DAAF596-B2EE-4773-A737-90B51DAF4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E nei valori di riferimento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1065F3-B477-4C6C-B113-D60364658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779555"/>
          </a:xfrm>
        </p:spPr>
        <p:txBody>
          <a:bodyPr/>
          <a:lstStyle/>
          <a:p>
            <a:r>
              <a:rPr lang="hu-HU" dirty="0">
                <a:hlinkClick r:id="rId3"/>
              </a:rPr>
              <a:t>https://www.pewforum.org/2018/10/29/eastern-and-western-europeans-differ-on-importance-of-religion-views-of-minorities-and-key-social-issues/</a:t>
            </a:r>
            <a:endParaRPr lang="it-IT" dirty="0"/>
          </a:p>
          <a:p>
            <a:r>
              <a:rPr lang="it-IT" dirty="0"/>
              <a:t>Molto significativa in termini percentuali la faglia su 1) sentimento religioso, 2) orgoglio nazionale, 3) riconoscimento diritti minoranze etniche/sessuali/sociali, 4) importanza di una cultura «nazionale» e della specificità etno-nazionale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583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2E55758-0914-4959-9E1E-B5365239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Europa centro-orientale e idea di Europa (o di una cittadinanza europea condivisa)</a:t>
            </a:r>
            <a:endParaRPr lang="hu-HU" sz="3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artalom helye 2">
            <a:extLst>
              <a:ext uri="{FF2B5EF4-FFF2-40B4-BE49-F238E27FC236}">
                <a16:creationId xmlns:a16="http://schemas.microsoft.com/office/drawing/2014/main" id="{9327AAE0-88C9-4CC8-9F1D-869C34375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03450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9473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211</Words>
  <Application>Microsoft Office PowerPoint</Application>
  <PresentationFormat>Szélesvásznú</PresentationFormat>
  <Paragraphs>18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Retrospektív</vt:lpstr>
      <vt:lpstr>Le radici della cittadinza europea. Forlì, 30 settembre 2021. #EUTECHLABS</vt:lpstr>
      <vt:lpstr>Da un lato: un cambiamento totale, una riunificazione di fatto</vt:lpstr>
      <vt:lpstr>In realtà le differenze restano palpabili...</vt:lpstr>
      <vt:lpstr>Europa centro-orientale e idea di Europa (o di una cittadinanza europea condivisa)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radici della cittadinza europea. Forlì, 30 settembre 2021. #EUTECHLABS</dc:title>
  <dc:creator>Stefano Bottoni</dc:creator>
  <cp:lastModifiedBy>Stefano Bottoni</cp:lastModifiedBy>
  <cp:revision>3</cp:revision>
  <dcterms:created xsi:type="dcterms:W3CDTF">2021-09-30T07:07:35Z</dcterms:created>
  <dcterms:modified xsi:type="dcterms:W3CDTF">2021-09-30T07:37:37Z</dcterms:modified>
</cp:coreProperties>
</file>