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9" r:id="rId4"/>
    <p:sldId id="264" r:id="rId5"/>
    <p:sldId id="257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01" y="27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3F7D4-A272-4AE3-955C-BB8A063E38B7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471-C706-4455-9250-5CC151F629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691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3F7D4-A272-4AE3-955C-BB8A063E38B7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471-C706-4455-9250-5CC151F629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6539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3F7D4-A272-4AE3-955C-BB8A063E38B7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471-C706-4455-9250-5CC151F629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805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3F7D4-A272-4AE3-955C-BB8A063E38B7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471-C706-4455-9250-5CC151F629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36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3F7D4-A272-4AE3-955C-BB8A063E38B7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471-C706-4455-9250-5CC151F629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7378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3F7D4-A272-4AE3-955C-BB8A063E38B7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471-C706-4455-9250-5CC151F629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0417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3F7D4-A272-4AE3-955C-BB8A063E38B7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471-C706-4455-9250-5CC151F629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8553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3F7D4-A272-4AE3-955C-BB8A063E38B7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471-C706-4455-9250-5CC151F629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39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3F7D4-A272-4AE3-955C-BB8A063E38B7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471-C706-4455-9250-5CC151F629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886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3F7D4-A272-4AE3-955C-BB8A063E38B7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471-C706-4455-9250-5CC151F629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593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3F7D4-A272-4AE3-955C-BB8A063E38B7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471-C706-4455-9250-5CC151F629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533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3F7D4-A272-4AE3-955C-BB8A063E38B7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30471-C706-4455-9250-5CC151F629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112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7791" y="154746"/>
            <a:ext cx="10311618" cy="952908"/>
          </a:xfrm>
        </p:spPr>
        <p:txBody>
          <a:bodyPr>
            <a:normAutofit fontScale="90000"/>
          </a:bodyPr>
          <a:lstStyle/>
          <a:p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Transizione energetica: tra sfide geopolitiche e mobilità elettrica</a:t>
            </a: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492368" y="1252550"/>
            <a:ext cx="6452316" cy="833827"/>
          </a:xfrm>
        </p:spPr>
        <p:txBody>
          <a:bodyPr/>
          <a:lstStyle/>
          <a:p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conseguenze della neutralità climatica </a:t>
            </a:r>
          </a:p>
        </p:txBody>
      </p:sp>
      <p:sp>
        <p:nvSpPr>
          <p:cNvPr id="12" name="Sottotitolo 2"/>
          <p:cNvSpPr txBox="1">
            <a:spLocks/>
          </p:cNvSpPr>
          <p:nvPr/>
        </p:nvSpPr>
        <p:spPr>
          <a:xfrm>
            <a:off x="492368" y="5737274"/>
            <a:ext cx="3556783" cy="844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>
              <a:solidFill>
                <a:prstClr val="black"/>
              </a:solidFill>
            </a:endParaRPr>
          </a:p>
          <a:p>
            <a:endParaRPr lang="it-IT" dirty="0">
              <a:solidFill>
                <a:prstClr val="black"/>
              </a:solidFill>
            </a:endParaRPr>
          </a:p>
          <a:p>
            <a:endParaRPr lang="it-IT" dirty="0">
              <a:solidFill>
                <a:prstClr val="black"/>
              </a:solidFill>
            </a:endParaRPr>
          </a:p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" name="Freccia circolare a destra 2"/>
          <p:cNvSpPr/>
          <p:nvPr/>
        </p:nvSpPr>
        <p:spPr>
          <a:xfrm>
            <a:off x="1141662" y="2637801"/>
            <a:ext cx="4724565" cy="137090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7287065" y="2489397"/>
            <a:ext cx="3953021" cy="1519311"/>
          </a:xfrm>
          <a:prstGeom prst="ellips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Questione geopolitica </a:t>
            </a:r>
          </a:p>
        </p:txBody>
      </p:sp>
      <p:sp>
        <p:nvSpPr>
          <p:cNvPr id="15" name="Freccia circolare a destra 14"/>
          <p:cNvSpPr/>
          <p:nvPr/>
        </p:nvSpPr>
        <p:spPr>
          <a:xfrm>
            <a:off x="1141662" y="4774330"/>
            <a:ext cx="4724564" cy="152799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7287065" y="4675855"/>
            <a:ext cx="3953021" cy="1626471"/>
          </a:xfrm>
          <a:prstGeom prst="ellips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Mobilità elettrica </a:t>
            </a:r>
          </a:p>
        </p:txBody>
      </p:sp>
      <p:cxnSp>
        <p:nvCxnSpPr>
          <p:cNvPr id="18" name="Connettore 2 17"/>
          <p:cNvCxnSpPr/>
          <p:nvPr/>
        </p:nvCxnSpPr>
        <p:spPr>
          <a:xfrm>
            <a:off x="6377321" y="1659078"/>
            <a:ext cx="1868624" cy="18706"/>
          </a:xfrm>
          <a:prstGeom prst="straightConnector1">
            <a:avLst/>
          </a:prstGeom>
          <a:ln w="174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ottotitolo 4"/>
          <p:cNvSpPr txBox="1">
            <a:spLocks/>
          </p:cNvSpPr>
          <p:nvPr/>
        </p:nvSpPr>
        <p:spPr>
          <a:xfrm>
            <a:off x="8412480" y="1182887"/>
            <a:ext cx="3481687" cy="12520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Parità tra emissioni di gas serra e capacità di assorbimento del pianeta</a:t>
            </a:r>
          </a:p>
        </p:txBody>
      </p:sp>
    </p:spTree>
    <p:extLst>
      <p:ext uri="{BB962C8B-B14F-4D97-AF65-F5344CB8AC3E}">
        <p14:creationId xmlns:p14="http://schemas.microsoft.com/office/powerpoint/2010/main" val="114802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 animBg="1"/>
      <p:bldP spid="8" grpId="0" animBg="1"/>
      <p:bldP spid="15" grpId="0" animBg="1"/>
      <p:bldP spid="16" grpId="0" animBg="1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ttotitolo 2"/>
          <p:cNvSpPr txBox="1">
            <a:spLocks/>
          </p:cNvSpPr>
          <p:nvPr/>
        </p:nvSpPr>
        <p:spPr>
          <a:xfrm>
            <a:off x="558189" y="3477013"/>
            <a:ext cx="3556783" cy="1107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Riduzione delle dipendenza da combustibili fossili 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13" name="Freccia in giù 12"/>
          <p:cNvSpPr/>
          <p:nvPr/>
        </p:nvSpPr>
        <p:spPr>
          <a:xfrm rot="16200000">
            <a:off x="4358644" y="3244896"/>
            <a:ext cx="1617784" cy="13082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Sottotitolo 2"/>
          <p:cNvSpPr txBox="1">
            <a:spLocks/>
          </p:cNvSpPr>
          <p:nvPr/>
        </p:nvSpPr>
        <p:spPr>
          <a:xfrm>
            <a:off x="5683346" y="2293034"/>
            <a:ext cx="5997792" cy="3108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Prezzo dei combustibili fossili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Cambiamenti delle politiche dei Paesi esportatori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i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Rapporti con la Cina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i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Rapporti con gli USA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i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Accesso alle materie rare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968" y="1212211"/>
            <a:ext cx="3993226" cy="1560711"/>
          </a:xfrm>
          <a:prstGeom prst="rect">
            <a:avLst/>
          </a:prstGeom>
        </p:spPr>
      </p:pic>
      <p:sp>
        <p:nvSpPr>
          <p:cNvPr id="10" name="Titolo 1"/>
          <p:cNvSpPr txBox="1">
            <a:spLocks/>
          </p:cNvSpPr>
          <p:nvPr/>
        </p:nvSpPr>
        <p:spPr>
          <a:xfrm>
            <a:off x="787791" y="154746"/>
            <a:ext cx="10311618" cy="9529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Transizione energetica: tra sfide geopolitiche e mobilità elettrica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308347" y="1288227"/>
            <a:ext cx="5084904" cy="1107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it-IT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geopolitical</a:t>
            </a:r>
            <a:r>
              <a:rPr lang="it-IT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Commission</a:t>
            </a:r>
            <a:r>
              <a:rPr lang="it-IT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  <a:p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Ursula von </a:t>
            </a:r>
            <a:r>
              <a:rPr lang="it-IT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</a:t>
            </a:r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Leyen</a:t>
            </a:r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283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525194" y="2614749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Riduzione</a:t>
            </a:r>
            <a:r>
              <a:rPr lang="en-US" sz="2400" b="1" i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i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della</a:t>
            </a:r>
            <a:r>
              <a:rPr lang="en-US" sz="2400" b="1" i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i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dipendenza</a:t>
            </a:r>
            <a:r>
              <a:rPr lang="en-US" sz="2400" b="1" i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i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energetica</a:t>
            </a:r>
            <a:endParaRPr lang="it-IT" sz="24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525194" y="410254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Definizione</a:t>
            </a:r>
            <a:r>
              <a:rPr lang="en-US" sz="2400" b="1" i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i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degli</a:t>
            </a:r>
            <a:r>
              <a:rPr lang="en-US" sz="2400" b="1" i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standard </a:t>
            </a:r>
            <a:r>
              <a:rPr lang="en-US" sz="2400" b="1" i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delle</a:t>
            </a:r>
            <a:r>
              <a:rPr lang="en-US" sz="2400" b="1" i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i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nuove</a:t>
            </a:r>
            <a:r>
              <a:rPr lang="en-US" sz="2400" b="1" i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i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tecnologie</a:t>
            </a:r>
            <a:endParaRPr lang="it-IT" sz="24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25194" y="3376135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Leadership “</a:t>
            </a:r>
            <a:r>
              <a:rPr lang="en-US" sz="2400" b="1" i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etica</a:t>
            </a:r>
            <a:r>
              <a:rPr lang="en-US" sz="2400" b="1" i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</a:t>
            </a:r>
            <a:r>
              <a:rPr lang="en-US" sz="2400" b="1" i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della</a:t>
            </a:r>
            <a:r>
              <a:rPr lang="en-US" sz="2400" b="1" i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i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transizione</a:t>
            </a:r>
            <a:endParaRPr lang="it-IT" sz="24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25194" y="519829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Winner </a:t>
            </a:r>
            <a:r>
              <a:rPr lang="en-US" sz="2400" b="1" i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della</a:t>
            </a:r>
            <a:r>
              <a:rPr lang="en-US" sz="2400" b="1" i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i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transizione</a:t>
            </a:r>
            <a:endParaRPr lang="it-IT" sz="24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787791" y="154746"/>
            <a:ext cx="10311618" cy="9529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Transizione energetica: tra sfide geopolitiche e mobilità elettrica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1324708" y="1467553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i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Prospettiva</a:t>
            </a:r>
            <a:r>
              <a:rPr lang="en-US" sz="2800" b="1" i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i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comunitaria</a:t>
            </a:r>
            <a:endParaRPr lang="it-IT" sz="28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2751" y="1097749"/>
            <a:ext cx="1920240" cy="121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8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 txBox="1">
            <a:spLocks/>
          </p:cNvSpPr>
          <p:nvPr/>
        </p:nvSpPr>
        <p:spPr>
          <a:xfrm>
            <a:off x="787791" y="154746"/>
            <a:ext cx="10311618" cy="9529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Transizione energetica: tra sfide geopolitiche e mobilità elettrica</a:t>
            </a:r>
          </a:p>
        </p:txBody>
      </p:sp>
      <p:sp>
        <p:nvSpPr>
          <p:cNvPr id="10" name="Ovale 9"/>
          <p:cNvSpPr/>
          <p:nvPr/>
        </p:nvSpPr>
        <p:spPr>
          <a:xfrm>
            <a:off x="555575" y="1087790"/>
            <a:ext cx="3953021" cy="1626471"/>
          </a:xfrm>
          <a:prstGeom prst="ellips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Mobilità elettrica </a:t>
            </a:r>
          </a:p>
        </p:txBody>
      </p:sp>
      <p:sp>
        <p:nvSpPr>
          <p:cNvPr id="11" name="Sottotitolo 4"/>
          <p:cNvSpPr txBox="1">
            <a:spLocks/>
          </p:cNvSpPr>
          <p:nvPr/>
        </p:nvSpPr>
        <p:spPr>
          <a:xfrm>
            <a:off x="3948580" y="2804027"/>
            <a:ext cx="3355243" cy="940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primo mercato è quello cinese</a:t>
            </a:r>
          </a:p>
        </p:txBody>
      </p:sp>
      <p:sp>
        <p:nvSpPr>
          <p:cNvPr id="13" name="Sottotitolo 4"/>
          <p:cNvSpPr txBox="1">
            <a:spLocks/>
          </p:cNvSpPr>
          <p:nvPr/>
        </p:nvSpPr>
        <p:spPr>
          <a:xfrm>
            <a:off x="5435511" y="1152747"/>
            <a:ext cx="5766367" cy="16512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Nonostante la forte crescita degli ultimi anni i veicoli elettrici rappresentano solo il 2,5% del totale dei veicoli immatricolati nel 2019*</a:t>
            </a:r>
          </a:p>
        </p:txBody>
      </p:sp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105041"/>
              </p:ext>
            </p:extLst>
          </p:nvPr>
        </p:nvGraphicFramePr>
        <p:xfrm>
          <a:off x="555575" y="3713871"/>
          <a:ext cx="4466590" cy="2154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0864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Mercati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Immatricolazioni</a:t>
                      </a:r>
                    </a:p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2018/2019*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331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Europa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+44%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331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Cina</a:t>
                      </a:r>
                      <a:r>
                        <a:rPr lang="it-IT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it-IT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331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Rettangolo 16"/>
          <p:cNvSpPr/>
          <p:nvPr/>
        </p:nvSpPr>
        <p:spPr>
          <a:xfrm>
            <a:off x="787791" y="6471138"/>
            <a:ext cx="3291840" cy="225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*Energy </a:t>
            </a:r>
            <a:r>
              <a:rPr lang="it-IT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</a:t>
            </a:r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report </a:t>
            </a:r>
          </a:p>
        </p:txBody>
      </p:sp>
      <p:graphicFrame>
        <p:nvGraphicFramePr>
          <p:cNvPr id="19" name="Tabel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634109"/>
              </p:ext>
            </p:extLst>
          </p:nvPr>
        </p:nvGraphicFramePr>
        <p:xfrm>
          <a:off x="5875851" y="3744092"/>
          <a:ext cx="5223558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1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1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634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Mercato</a:t>
                      </a:r>
                      <a:r>
                        <a:rPr lang="it-IT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europeo</a:t>
                      </a:r>
                      <a:endParaRPr lang="it-IT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Quota di veicoli</a:t>
                      </a:r>
                      <a:r>
                        <a:rPr lang="it-IT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immatricolati 2019*</a:t>
                      </a:r>
                      <a:endParaRPr lang="it-IT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634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Germania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634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Norvegia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634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Regno Unito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634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Olanda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634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Francia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59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787791" y="3953054"/>
            <a:ext cx="3668333" cy="675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Bilancio Ambientale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4740034" y="1901025"/>
            <a:ext cx="6865033" cy="1320873"/>
          </a:xfrm>
        </p:spPr>
        <p:txBody>
          <a:bodyPr>
            <a:normAutofit/>
          </a:bodyPr>
          <a:lstStyle/>
          <a:p>
            <a:r>
              <a:rPr lang="it-IT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Aspetti chiave</a:t>
            </a:r>
          </a:p>
          <a:p>
            <a:r>
              <a:rPr lang="it-IT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dell’e-</a:t>
            </a:r>
            <a:r>
              <a:rPr lang="it-IT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mobility</a:t>
            </a:r>
            <a:endParaRPr lang="it-IT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338387" y="3953054"/>
            <a:ext cx="3668333" cy="675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Infrastruttura di rete 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934049" y="5303042"/>
            <a:ext cx="1935761" cy="675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Batteria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080428" y="5184901"/>
            <a:ext cx="4184247" cy="996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Interventi dei policy maker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787791" y="154746"/>
            <a:ext cx="10311618" cy="9529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Transizione energetica: tra sfide geopolitiche e mobilità elettrica</a:t>
            </a:r>
          </a:p>
        </p:txBody>
      </p:sp>
      <p:sp>
        <p:nvSpPr>
          <p:cNvPr id="10" name="Ovale 9"/>
          <p:cNvSpPr/>
          <p:nvPr/>
        </p:nvSpPr>
        <p:spPr>
          <a:xfrm>
            <a:off x="555575" y="1087790"/>
            <a:ext cx="3953021" cy="1626471"/>
          </a:xfrm>
          <a:prstGeom prst="ellips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Mobilità elettrica </a:t>
            </a:r>
          </a:p>
        </p:txBody>
      </p:sp>
    </p:spTree>
    <p:extLst>
      <p:ext uri="{BB962C8B-B14F-4D97-AF65-F5344CB8AC3E}">
        <p14:creationId xmlns:p14="http://schemas.microsoft.com/office/powerpoint/2010/main" val="76357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  <p:bldP spid="7" grpId="0"/>
      <p:bldP spid="8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2033699" y="2988667"/>
            <a:ext cx="2953932" cy="6752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Aspetti tecnici del prodotto 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endParaRPr lang="it-IT" dirty="0">
              <a:solidFill>
                <a:prstClr val="black"/>
              </a:solidFill>
            </a:endParaRPr>
          </a:p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4945180" y="2934208"/>
            <a:ext cx="3668333" cy="675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Interventi governativi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87771" y="2971458"/>
            <a:ext cx="1935761" cy="675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Costi 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endParaRPr lang="it-IT" dirty="0">
              <a:solidFill>
                <a:prstClr val="black"/>
              </a:solidFill>
            </a:endParaRPr>
          </a:p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8007753" y="2988667"/>
            <a:ext cx="4184247" cy="8275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600" b="1" i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Aspetti socio-</a:t>
            </a:r>
          </a:p>
          <a:p>
            <a:r>
              <a:rPr lang="it-IT" sz="2600" b="1" i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individuali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endParaRPr lang="it-IT" dirty="0">
              <a:solidFill>
                <a:prstClr val="black"/>
              </a:solidFill>
            </a:endParaRPr>
          </a:p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787791" y="154746"/>
            <a:ext cx="10311618" cy="9529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Transizione energetica: tra sfide geopolitiche e mobilità elettrica</a:t>
            </a:r>
          </a:p>
        </p:txBody>
      </p:sp>
      <p:sp>
        <p:nvSpPr>
          <p:cNvPr id="2" name="Freccia in giù 1"/>
          <p:cNvSpPr/>
          <p:nvPr/>
        </p:nvSpPr>
        <p:spPr>
          <a:xfrm>
            <a:off x="2940148" y="3870655"/>
            <a:ext cx="6006904" cy="12781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Sottotitolo 4"/>
          <p:cNvSpPr txBox="1">
            <a:spLocks/>
          </p:cNvSpPr>
          <p:nvPr/>
        </p:nvSpPr>
        <p:spPr>
          <a:xfrm>
            <a:off x="3510664" y="5355546"/>
            <a:ext cx="6109853" cy="11740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Intenzione di acquisto (studi del comportamento del consumatore)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0785" y="1464534"/>
            <a:ext cx="5145470" cy="859611"/>
          </a:xfrm>
          <a:prstGeom prst="rect">
            <a:avLst/>
          </a:prstGeom>
        </p:spPr>
      </p:pic>
      <p:sp>
        <p:nvSpPr>
          <p:cNvPr id="13" name="Ovale 12"/>
          <p:cNvSpPr/>
          <p:nvPr/>
        </p:nvSpPr>
        <p:spPr>
          <a:xfrm>
            <a:off x="217950" y="913172"/>
            <a:ext cx="3953021" cy="1626471"/>
          </a:xfrm>
          <a:prstGeom prst="ellips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Mobilità elettrica </a:t>
            </a:r>
          </a:p>
        </p:txBody>
      </p:sp>
    </p:spTree>
    <p:extLst>
      <p:ext uri="{BB962C8B-B14F-4D97-AF65-F5344CB8AC3E}">
        <p14:creationId xmlns:p14="http://schemas.microsoft.com/office/powerpoint/2010/main" val="209041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2" grpId="0" animBg="1"/>
      <p:bldP spid="11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525194" y="2614749"/>
            <a:ext cx="7985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Questione</a:t>
            </a:r>
            <a:r>
              <a:rPr lang="en-US" sz="24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batteria</a:t>
            </a:r>
            <a:r>
              <a:rPr lang="en-US" sz="24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</a:t>
            </a:r>
            <a:r>
              <a:rPr lang="en-US" sz="24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European Battery Alliance</a:t>
            </a:r>
            <a:endParaRPr lang="it-IT" sz="2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525193" y="4365104"/>
            <a:ext cx="79857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Creazione</a:t>
            </a:r>
            <a:r>
              <a:rPr lang="en-US" sz="24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 </a:t>
            </a:r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forme</a:t>
            </a:r>
            <a:r>
              <a:rPr lang="en-US" sz="24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 </a:t>
            </a:r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economia</a:t>
            </a:r>
            <a:r>
              <a:rPr lang="en-US" sz="24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circolare</a:t>
            </a:r>
            <a:endParaRPr lang="it-IT" sz="2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25193" y="3376135"/>
            <a:ext cx="93925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Creazione</a:t>
            </a:r>
            <a:r>
              <a:rPr lang="en-US" sz="24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 </a:t>
            </a:r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</a:t>
            </a:r>
            <a:r>
              <a:rPr lang="en-US" sz="24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maggiore</a:t>
            </a:r>
            <a:r>
              <a:rPr lang="en-US" sz="24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consapevolezza</a:t>
            </a:r>
            <a:r>
              <a:rPr lang="en-US" sz="24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Cittadino verso le </a:t>
            </a:r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tematiche</a:t>
            </a:r>
            <a:r>
              <a:rPr lang="en-US" sz="24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ambientali</a:t>
            </a:r>
            <a:r>
              <a:rPr lang="en-US" sz="24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it-IT" sz="2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10127" y="5031567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Incentivi</a:t>
            </a:r>
            <a:r>
              <a:rPr lang="en-US" sz="24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Disncentivi</a:t>
            </a:r>
            <a:endParaRPr lang="it-IT" sz="2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787791" y="154746"/>
            <a:ext cx="10311618" cy="9529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Transizione energetica: tra sfide geopolitiche e mobilità elettrica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4714522" y="1520311"/>
            <a:ext cx="45204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Prospettiva</a:t>
            </a:r>
            <a:r>
              <a:rPr lang="en-US" sz="28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comunitaria</a:t>
            </a:r>
            <a:endParaRPr lang="it-IT" sz="28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510127" y="5815387"/>
            <a:ext cx="84087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Capillarità</a:t>
            </a:r>
            <a:r>
              <a:rPr lang="en-US" sz="24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</a:t>
            </a:r>
            <a:r>
              <a:rPr lang="en-US" sz="24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interoperabilità</a:t>
            </a:r>
            <a:r>
              <a:rPr lang="en-US" sz="24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dell’infrastruttura</a:t>
            </a:r>
            <a:r>
              <a:rPr lang="en-US" sz="2400" b="1" dirty="0">
                <a:solidFill>
                  <a:srgbClr val="12121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 rete</a:t>
            </a:r>
            <a:endParaRPr lang="it-IT" sz="2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3907" y="1197545"/>
            <a:ext cx="1920406" cy="1219306"/>
          </a:xfrm>
          <a:prstGeom prst="rect">
            <a:avLst/>
          </a:prstGeom>
        </p:spPr>
      </p:pic>
      <p:sp>
        <p:nvSpPr>
          <p:cNvPr id="16" name="Ovale 15"/>
          <p:cNvSpPr/>
          <p:nvPr/>
        </p:nvSpPr>
        <p:spPr>
          <a:xfrm>
            <a:off x="510127" y="1006494"/>
            <a:ext cx="3953021" cy="1626471"/>
          </a:xfrm>
          <a:prstGeom prst="ellips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Mobilità elettrica </a:t>
            </a:r>
          </a:p>
        </p:txBody>
      </p:sp>
    </p:spTree>
    <p:extLst>
      <p:ext uri="{BB962C8B-B14F-4D97-AF65-F5344CB8AC3E}">
        <p14:creationId xmlns:p14="http://schemas.microsoft.com/office/powerpoint/2010/main" val="62063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/>
      <p:bldP spid="15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/>
          <p:cNvSpPr txBox="1">
            <a:spLocks/>
          </p:cNvSpPr>
          <p:nvPr/>
        </p:nvSpPr>
        <p:spPr>
          <a:xfrm>
            <a:off x="787791" y="154746"/>
            <a:ext cx="10311618" cy="9529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Transizione energetica: tra sfide geopolitiche e mobilità elettrica</a:t>
            </a:r>
          </a:p>
        </p:txBody>
      </p:sp>
      <p:sp>
        <p:nvSpPr>
          <p:cNvPr id="3" name="Rettangolo 2"/>
          <p:cNvSpPr/>
          <p:nvPr/>
        </p:nvSpPr>
        <p:spPr>
          <a:xfrm>
            <a:off x="951914" y="1107654"/>
            <a:ext cx="97395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6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Biresselioglu</a:t>
            </a:r>
            <a:r>
              <a:rPr lang="en-US" sz="1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M. E., Kaplan M. D., Yilmaz B. K. (2018) Electric mobility in Europe: A comprehensive review of motivators and barriers in decision-making process. Transportation Research Part A, CIX.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sz="1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Chiaroni D., Frattini F., </a:t>
            </a:r>
            <a:r>
              <a:rPr lang="it-IT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Franzò</a:t>
            </a:r>
            <a:r>
              <a:rPr lang="it-IT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S., </a:t>
            </a:r>
            <a:r>
              <a:rPr lang="it-IT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Sgambaro</a:t>
            </a:r>
            <a:r>
              <a:rPr lang="it-IT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L., (2020), </a:t>
            </a:r>
            <a:r>
              <a:rPr lang="it-IT" sz="1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Smart </a:t>
            </a:r>
            <a:r>
              <a:rPr lang="it-IT" sz="16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Mobility</a:t>
            </a:r>
            <a:r>
              <a:rPr lang="it-IT" sz="1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La sostenibilità nei trasporti: opportunità e sfide per la filiera e gli end </a:t>
            </a:r>
            <a:r>
              <a:rPr lang="it-IT" sz="16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user</a:t>
            </a:r>
            <a:r>
              <a:rPr lang="it-IT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1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Politecnico Milano School of Management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GB" sz="1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European Commission, 2018, Report on Critical Raw Materials and the Circular Economy</a:t>
            </a:r>
            <a:endParaRPr lang="en-GB" sz="1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GB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Leonard M., </a:t>
            </a:r>
            <a:r>
              <a:rPr lang="en-US" sz="16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Pisani</a:t>
            </a:r>
            <a:r>
              <a:rPr lang="en-US" sz="1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-Ferry J., Shapiro J., </a:t>
            </a:r>
            <a:r>
              <a:rPr lang="en-US" sz="16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Tagliapietra</a:t>
            </a:r>
            <a:r>
              <a:rPr lang="en-US" sz="1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S., Wolff G. (2021),The geopolitics of the European Green Deal, Policy Contribution, no. 4.</a:t>
            </a:r>
            <a:endParaRPr lang="en-GB" sz="1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GB" sz="1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sz="16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Rezvani</a:t>
            </a:r>
            <a:r>
              <a:rPr lang="en-GB" sz="1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Z., </a:t>
            </a:r>
            <a:r>
              <a:rPr lang="en-GB" sz="16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Jansson</a:t>
            </a:r>
            <a:r>
              <a:rPr lang="en-GB" sz="1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J., </a:t>
            </a:r>
            <a:r>
              <a:rPr lang="en-GB" sz="16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Bodin</a:t>
            </a:r>
            <a:r>
              <a:rPr lang="en-GB" sz="1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J. (2015) Advances in consumer electric vehicle adoption research: A review and research agenda. Transportation Research Part D 34. 122-136.</a:t>
            </a:r>
            <a:endParaRPr lang="it-IT" sz="1600" b="1" i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9939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460</Words>
  <Application>Microsoft Office PowerPoint</Application>
  <PresentationFormat>Widescreen</PresentationFormat>
  <Paragraphs>94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Tema di Office</vt:lpstr>
      <vt:lpstr>Transizione energetica: tra sfide geopolitiche e mobilità elettrica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Sostenibilità: tra risvolti geopolitici e nuove forme di mobilità</dc:title>
  <dc:creator>ACER</dc:creator>
  <cp:lastModifiedBy>mary</cp:lastModifiedBy>
  <cp:revision>31</cp:revision>
  <dcterms:created xsi:type="dcterms:W3CDTF">2021-10-21T14:38:15Z</dcterms:created>
  <dcterms:modified xsi:type="dcterms:W3CDTF">2021-10-27T13:22:01Z</dcterms:modified>
</cp:coreProperties>
</file>